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72" r:id="rId4"/>
    <p:sldId id="273" r:id="rId5"/>
    <p:sldId id="271" r:id="rId6"/>
    <p:sldId id="27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E6C01-6ECB-4CCC-AB2D-5E19FA26B15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76D01-615C-42F4-9485-8599DD4E1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29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70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60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28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A8FB1FD-AD57-44AF-950D-E3F7BBE7BD7A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40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77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67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446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1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4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24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221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58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003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6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3930-B38D-4699-B42A-1703FC84E6B5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2F72-B500-4C6D-922E-D7A7880A1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49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5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2006600" y="2719389"/>
            <a:ext cx="83010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11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PT Sans"/>
              </a:rPr>
              <a:t>Прием заявлений о зачислении в МБОУ «Глотовская СОШ» </a:t>
            </a:r>
            <a:endParaRPr lang="ru-RU" altLang="ru-RU" sz="2800" b="1" dirty="0">
              <a:solidFill>
                <a:srgbClr val="002060"/>
              </a:solidFill>
              <a:latin typeface="PT Sans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43" b="5464"/>
          <a:stretch>
            <a:fillRect/>
          </a:stretch>
        </p:blipFill>
        <p:spPr bwMode="auto">
          <a:xfrm>
            <a:off x="8983664" y="527050"/>
            <a:ext cx="13604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5" b="4839"/>
          <a:stretch>
            <a:fillRect/>
          </a:stretch>
        </p:blipFill>
        <p:spPr bwMode="auto">
          <a:xfrm>
            <a:off x="7231064" y="404813"/>
            <a:ext cx="16017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8664" y="50800"/>
            <a:ext cx="13287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6413" y="458789"/>
            <a:ext cx="13382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3113" y="180976"/>
            <a:ext cx="16065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910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63726" y="312738"/>
            <a:ext cx="848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Правовое обеспечение 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445430" y="2779650"/>
            <a:ext cx="9476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Указ Президента Российской Федерации от 21.07.2020 г. № 474 </a:t>
            </a:r>
            <a:b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«О национальных целях развития Российской Федерации на период до 2030 года»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87488" y="1457395"/>
            <a:ext cx="9392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Федеральный закон «Об образовании в Российской Федерации» от 29.12.2012 г. № 273-ФЗ </a:t>
            </a:r>
            <a:endParaRPr lang="ru-RU" sz="20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45430" y="4282983"/>
            <a:ext cx="9747503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Приказ Министерства просвещения Российской Федерации</a:t>
            </a:r>
            <a:b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от 2 сентября 2020 года № 458 «Об утверждении порядка приема </a:t>
            </a:r>
            <a:b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на обучение по образовательным программам начального общего, основного общего и среднего общего образования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» </a:t>
            </a:r>
            <a:r>
              <a:rPr lang="ru-RU" sz="2000" i="1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(с изменениями </a:t>
            </a:r>
            <a:r>
              <a:rPr lang="ru-RU" sz="2000" i="1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от 23.01.2023 </a:t>
            </a:r>
            <a:r>
              <a:rPr lang="ru-RU" sz="2000" i="1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г.)</a:t>
            </a:r>
          </a:p>
          <a:p>
            <a:pPr marL="228600" indent="-228600">
              <a:spcBef>
                <a:spcPts val="1000"/>
              </a:spcBef>
            </a:pP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0" y="1476696"/>
            <a:ext cx="761868" cy="6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0" y="2909715"/>
            <a:ext cx="761868" cy="6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10" y="4477973"/>
            <a:ext cx="761868" cy="66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89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63726" y="312738"/>
            <a:ext cx="848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Правовое обеспечение 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4806" y="583361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лично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в общеобразовательную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организацию.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830316" y="1258175"/>
            <a:ext cx="10216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0070C0"/>
                </a:solidFill>
                <a:latin typeface="PT Sans"/>
              </a:rPr>
              <a:t>Заявление о п</a:t>
            </a:r>
            <a:r>
              <a:rPr lang="ru-RU" altLang="ru-RU" sz="2000" b="1" dirty="0">
                <a:solidFill>
                  <a:srgbClr val="0070C0"/>
                </a:solidFill>
                <a:latin typeface="PT Sans"/>
              </a:rPr>
              <a:t>рие</a:t>
            </a:r>
            <a:r>
              <a:rPr lang="ru-RU" altLang="ru-RU" sz="2000" b="1" dirty="0" smtClean="0">
                <a:solidFill>
                  <a:srgbClr val="0070C0"/>
                </a:solidFill>
                <a:latin typeface="PT Sans"/>
              </a:rPr>
              <a:t>ме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0070C0"/>
                </a:solidFill>
                <a:latin typeface="PT Sans"/>
              </a:rPr>
              <a:t>на обучение и документы для приема </a:t>
            </a:r>
            <a:r>
              <a:rPr lang="ru-RU" sz="2000" b="1" dirty="0" smtClean="0">
                <a:solidFill>
                  <a:srgbClr val="0070C0"/>
                </a:solidFill>
                <a:latin typeface="PT Sans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PT Sans"/>
              </a:rPr>
            </a:br>
            <a:r>
              <a:rPr lang="ru-RU" sz="2000" b="1" dirty="0" smtClean="0">
                <a:solidFill>
                  <a:srgbClr val="0070C0"/>
                </a:solidFill>
                <a:latin typeface="PT Sans"/>
              </a:rPr>
              <a:t>на обучение подаются </a:t>
            </a:r>
            <a:r>
              <a:rPr lang="ru-RU" sz="2000" b="1" dirty="0">
                <a:solidFill>
                  <a:srgbClr val="0070C0"/>
                </a:solidFill>
                <a:latin typeface="PT Sans"/>
              </a:rPr>
              <a:t>одним из следующих способов:</a:t>
            </a:r>
            <a:r>
              <a:rPr lang="ru-RU" altLang="ru-RU" sz="2000" b="1" dirty="0">
                <a:solidFill>
                  <a:srgbClr val="0070C0"/>
                </a:solidFill>
                <a:latin typeface="PT Sans"/>
              </a:rPr>
              <a:t> </a:t>
            </a:r>
            <a:endParaRPr lang="en-US" altLang="ru-RU" sz="2000" b="1" dirty="0">
              <a:solidFill>
                <a:srgbClr val="0070C0"/>
              </a:solidFill>
              <a:latin typeface="PT San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81662" y="2101862"/>
            <a:ext cx="8044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в электронной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форме посредством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ЕПГУ;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81662" y="2818623"/>
            <a:ext cx="80445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использованием функционала (сервисов)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региональных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государственных информационных систем субъектов Российской Федерации, созданных органами государственной власти субъектов Российской Федерации (при наличии), интегрированных с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ЕПГУ;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92436" y="4630890"/>
            <a:ext cx="8044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через </a:t>
            </a: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операторов почтовой связи общего пользования заказным письмом с уведомлением о </a:t>
            </a:r>
            <a:r>
              <a:rPr lang="ru-RU" sz="20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вручении;</a:t>
            </a:r>
            <a:endParaRPr lang="ru-RU" sz="2000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5" y="1942692"/>
            <a:ext cx="1414053" cy="692886"/>
          </a:xfrm>
          <a:prstGeom prst="rect">
            <a:avLst/>
          </a:prstGeom>
        </p:spPr>
      </p:pic>
      <p:pic>
        <p:nvPicPr>
          <p:cNvPr id="1028" name="Picture 4" descr="ИСОУ &quot;Виртуальная школа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6" y="3137761"/>
            <a:ext cx="1186080" cy="928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дущий человек – Бесплатные иконки: люди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7" y="5427439"/>
            <a:ext cx="1200075" cy="120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исьма – Бесплатные иконки: бизнес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4" y="4385313"/>
            <a:ext cx="1057409" cy="1057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57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63726" y="312738"/>
            <a:ext cx="8480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Порядок подачи заявления на ЕПГУ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58" y="1265016"/>
            <a:ext cx="7104993" cy="5328745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60085" t="19457" r="1913" b="26685"/>
          <a:stretch/>
        </p:blipFill>
        <p:spPr bwMode="auto">
          <a:xfrm>
            <a:off x="195756" y="4353113"/>
            <a:ext cx="3859814" cy="218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67133"/>
            <a:ext cx="409903" cy="32360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37115" y="1191425"/>
            <a:ext cx="4351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13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с 15 марта можно заполнить черновик заявления</a:t>
            </a:r>
            <a:endParaRPr lang="ru-RU" sz="13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912052"/>
            <a:ext cx="420468" cy="31368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37115" y="1638434"/>
            <a:ext cx="43512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13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в черновике отображается информация о дате и времени начала приема заявления в выбранной школе</a:t>
            </a:r>
            <a:endParaRPr lang="ru-RU" sz="13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640039"/>
            <a:ext cx="416911" cy="3515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3487049"/>
            <a:ext cx="396676" cy="31316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96332" y="2442987"/>
            <a:ext cx="43512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13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по каждой школе установлено время и дата начала приема заявлений</a:t>
            </a:r>
            <a:endParaRPr lang="ru-RU" sz="13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2215" y="3301999"/>
            <a:ext cx="43512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1000"/>
              </a:spcBef>
            </a:pPr>
            <a:r>
              <a:rPr lang="ru-RU" sz="2000" dirty="0">
                <a:solidFill>
                  <a:srgbClr val="002060"/>
                </a:solidFill>
                <a:latin typeface="PT Sans"/>
                <a:cs typeface="Times New Roman" pitchFamily="18" charset="0"/>
              </a:rPr>
              <a:t>	</a:t>
            </a:r>
            <a:r>
              <a:rPr lang="ru-RU" sz="1300" dirty="0" smtClean="0">
                <a:solidFill>
                  <a:srgbClr val="002060"/>
                </a:solidFill>
                <a:latin typeface="PT Sans"/>
                <a:cs typeface="Times New Roman" pitchFamily="18" charset="0"/>
              </a:rPr>
              <a:t>информация о количестве свободных мест передается через ЕСНСИ</a:t>
            </a:r>
            <a:endParaRPr lang="ru-RU" sz="1300" i="1" dirty="0">
              <a:solidFill>
                <a:srgbClr val="002060"/>
              </a:solidFill>
              <a:latin typeface="PT San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0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14842" y="92046"/>
            <a:ext cx="8480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Выбор ОО для заполнения заявления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личном кабинете ЕПГУ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81" t="19923" r="26705" b="6667"/>
          <a:stretch/>
        </p:blipFill>
        <p:spPr>
          <a:xfrm>
            <a:off x="3607036" y="1481959"/>
            <a:ext cx="4402043" cy="5086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7901" y="1299780"/>
            <a:ext cx="4330264" cy="34139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2659117" y="2028497"/>
            <a:ext cx="1438222" cy="1290385"/>
          </a:xfrm>
          <a:prstGeom prst="straightConnector1">
            <a:avLst/>
          </a:prstGeom>
          <a:ln w="38100" cap="flat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62" t="12265" r="29648" b="10962"/>
          <a:stretch/>
        </p:blipFill>
        <p:spPr>
          <a:xfrm>
            <a:off x="8481848" y="1238107"/>
            <a:ext cx="2894318" cy="5242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98" y="1602440"/>
            <a:ext cx="2098245" cy="4662769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2659117" y="3205289"/>
            <a:ext cx="1438222" cy="1290385"/>
          </a:xfrm>
          <a:prstGeom prst="straightConnector1">
            <a:avLst/>
          </a:prstGeom>
          <a:ln w="38100" cap="flat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514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38"/>
            <a:ext cx="12192000" cy="12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480176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1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2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3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4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5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434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2741613"/>
            <a:ext cx="119062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93" y="2824033"/>
            <a:ext cx="1157288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9" y="4745039"/>
            <a:ext cx="11445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29" y="1299780"/>
            <a:ext cx="122396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52964"/>
            <a:ext cx="11906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53" name="Прямоугольник 6"/>
          <p:cNvSpPr>
            <a:spLocks noChangeArrowheads="1"/>
          </p:cNvSpPr>
          <p:nvPr/>
        </p:nvSpPr>
        <p:spPr bwMode="auto">
          <a:xfrm>
            <a:off x="1814842" y="92046"/>
            <a:ext cx="8480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Проекты макетов черновиков заявлений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личном кабинете ЕПГУ</a:t>
            </a:r>
            <a:endParaRPr lang="ru-RU" altLang="ru-RU" sz="28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6" descr="C:\Users\user\Desktop\фон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8316" y="1148015"/>
            <a:ext cx="9953683" cy="570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07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47</Words>
  <Application>Microsoft Office PowerPoint</Application>
  <PresentationFormat>Произвольный</PresentationFormat>
  <Paragraphs>23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Иванова</dc:creator>
  <cp:lastModifiedBy>user</cp:lastModifiedBy>
  <cp:revision>64</cp:revision>
  <dcterms:created xsi:type="dcterms:W3CDTF">2023-01-23T07:46:23Z</dcterms:created>
  <dcterms:modified xsi:type="dcterms:W3CDTF">2023-04-17T11:54:27Z</dcterms:modified>
</cp:coreProperties>
</file>